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"/>
  </p:handoutMasterIdLst>
  <p:sldSz cx="21386800" cy="30279975"/>
  <p:notesSz cx="6797675" cy="9928225"/>
  <p:defaultTextStyle>
    <a:defPPr>
      <a:defRPr lang="de-DE"/>
    </a:defPPr>
    <a:lvl1pPr marL="0" algn="l" defTabSz="295123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5620" algn="l" defTabSz="295123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1236" algn="l" defTabSz="295123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6856" algn="l" defTabSz="295123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2477" algn="l" defTabSz="295123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78094" algn="l" defTabSz="295123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3713" algn="l" defTabSz="295123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29330" algn="l" defTabSz="295123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4950" algn="l" defTabSz="2951236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8CCB"/>
    <a:srgbClr val="09497D"/>
    <a:srgbClr val="177300"/>
    <a:srgbClr val="7DA5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89" autoAdjust="0"/>
    <p:restoredTop sz="94693" autoAdjust="0"/>
  </p:normalViewPr>
  <p:slideViewPr>
    <p:cSldViewPr>
      <p:cViewPr varScale="1">
        <p:scale>
          <a:sx n="26" d="100"/>
          <a:sy n="26" d="100"/>
        </p:scale>
        <p:origin x="5573" y="82"/>
      </p:cViewPr>
      <p:guideLst>
        <p:guide orient="horz" pos="9537"/>
        <p:guide pos="6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6" d="100"/>
          <a:sy n="86" d="100"/>
        </p:scale>
        <p:origin x="-4229" y="-101"/>
      </p:cViewPr>
      <p:guideLst>
        <p:guide orient="horz" pos="3127"/>
        <p:guide pos="2141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0F27D7-DA5D-4856-98A8-14C7BD6B7805}" type="datetimeFigureOut">
              <a:rPr lang="de-DE" smtClean="0"/>
              <a:t>15.07.2024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47312A-9FE8-4399-9052-3D9AECBB25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1808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WL_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 userDrawn="1"/>
        </p:nvSpPr>
        <p:spPr>
          <a:xfrm>
            <a:off x="1018690" y="4338487"/>
            <a:ext cx="19145740" cy="877357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r>
              <a:rPr lang="de-DE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Hier werden in geeigneter Weise durch Text und Abbildungen die erarbeiteten Probleme, Lösungsvorschläge und erreichte Ergebnisse dargestellt.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D23D57FB-1DFB-4B80-81B8-A7406AC3F3D1}"/>
              </a:ext>
            </a:extLst>
          </p:cNvPr>
          <p:cNvSpPr/>
          <p:nvPr userDrawn="1"/>
        </p:nvSpPr>
        <p:spPr>
          <a:xfrm>
            <a:off x="7345559" y="26157517"/>
            <a:ext cx="2326302" cy="2880400"/>
          </a:xfrm>
          <a:prstGeom prst="rect">
            <a:avLst/>
          </a:prstGeom>
          <a:blipFill dpi="0" rotWithShape="1">
            <a:blip r:embed="rId2"/>
            <a:srcRect/>
            <a:stretch>
              <a:fillRect l="-10000" r="-10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B653712E-A1A0-4C28-8AFA-E74118791C3D}"/>
              </a:ext>
            </a:extLst>
          </p:cNvPr>
          <p:cNvSpPr/>
          <p:nvPr userDrawn="1"/>
        </p:nvSpPr>
        <p:spPr>
          <a:xfrm>
            <a:off x="2705479" y="26113795"/>
            <a:ext cx="1440000" cy="1440000"/>
          </a:xfrm>
          <a:prstGeom prst="rect">
            <a:avLst/>
          </a:prstGeom>
          <a:blipFill dpi="0" rotWithShape="1">
            <a:blip r:embed="rId3"/>
            <a:srcRect/>
            <a:stretch>
              <a:fillRect l="5000" r="5000"/>
            </a:stretch>
          </a:blip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19" name="Textfeld 18"/>
          <p:cNvSpPr txBox="1"/>
          <p:nvPr userDrawn="1"/>
        </p:nvSpPr>
        <p:spPr>
          <a:xfrm>
            <a:off x="1733244" y="28042577"/>
            <a:ext cx="3384470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pPr algn="ctr"/>
            <a:r>
              <a:rPr lang="de-DE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Anschrift</a:t>
            </a:r>
          </a:p>
          <a:p>
            <a:pPr algn="ctr"/>
            <a:r>
              <a:rPr lang="de-DE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PLZ</a:t>
            </a:r>
            <a:r>
              <a:rPr lang="de-DE" sz="2000" b="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Ort</a:t>
            </a:r>
            <a:endParaRPr lang="de-DE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feld 19"/>
          <p:cNvSpPr txBox="1"/>
          <p:nvPr userDrawn="1"/>
        </p:nvSpPr>
        <p:spPr>
          <a:xfrm>
            <a:off x="9900041" y="26157517"/>
            <a:ext cx="252159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Name, Vorname</a:t>
            </a:r>
          </a:p>
        </p:txBody>
      </p:sp>
      <p:sp>
        <p:nvSpPr>
          <p:cNvPr id="21" name="Textfeld 20"/>
          <p:cNvSpPr txBox="1"/>
          <p:nvPr userDrawn="1"/>
        </p:nvSpPr>
        <p:spPr>
          <a:xfrm>
            <a:off x="9900041" y="26661587"/>
            <a:ext cx="252159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Ggf. Werdegang</a:t>
            </a:r>
          </a:p>
        </p:txBody>
      </p:sp>
      <p:sp>
        <p:nvSpPr>
          <p:cNvPr id="22" name="Textfeld 21"/>
          <p:cNvSpPr txBox="1"/>
          <p:nvPr userDrawn="1"/>
        </p:nvSpPr>
        <p:spPr>
          <a:xfrm>
            <a:off x="684010" y="647974"/>
            <a:ext cx="14474010" cy="1324051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4000" b="1" dirty="0">
                <a:solidFill>
                  <a:srgbClr val="177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Thema der Arbeit, welches in der Schriftgröße ggf. anzupassen ist, damit es auf zwei Zeilen passt</a:t>
            </a:r>
            <a:endParaRPr lang="de-DE" sz="3000" dirty="0">
              <a:solidFill>
                <a:srgbClr val="177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 userDrawn="1"/>
        </p:nvSpPr>
        <p:spPr>
          <a:xfrm>
            <a:off x="684010" y="2178187"/>
            <a:ext cx="14474010" cy="523832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Bachelorarbeit von Max Mustermann - Kurs 6ES15-1</a:t>
            </a:r>
            <a:endParaRPr lang="de-DE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 userDrawn="1"/>
        </p:nvSpPr>
        <p:spPr>
          <a:xfrm>
            <a:off x="689142" y="2744373"/>
            <a:ext cx="14474010" cy="369944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Gutachter Berufsakademie: Max Mustermann, ggf. Firma	</a:t>
            </a:r>
            <a:r>
              <a:rPr lang="de-DE" sz="1800" b="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de-DE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Gutachter Praxispartner: Max Mustermann, ggf. Firma</a:t>
            </a:r>
            <a:endParaRPr lang="de-DE" sz="1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hteck 24"/>
          <p:cNvSpPr/>
          <p:nvPr userDrawn="1"/>
        </p:nvSpPr>
        <p:spPr>
          <a:xfrm>
            <a:off x="13701920" y="26157517"/>
            <a:ext cx="7684879" cy="1440270"/>
          </a:xfrm>
          <a:prstGeom prst="rect">
            <a:avLst/>
          </a:prstGeom>
          <a:solidFill>
            <a:srgbClr val="7DA5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rtlCol="0" anchor="ctr"/>
          <a:lstStyle/>
          <a:p>
            <a:pPr algn="ctr"/>
            <a:endParaRPr lang="de-DE"/>
          </a:p>
        </p:txBody>
      </p:sp>
      <p:grpSp>
        <p:nvGrpSpPr>
          <p:cNvPr id="26" name="Gruppieren 25"/>
          <p:cNvGrpSpPr/>
          <p:nvPr userDrawn="1"/>
        </p:nvGrpSpPr>
        <p:grpSpPr>
          <a:xfrm>
            <a:off x="13991872" y="26350512"/>
            <a:ext cx="7104974" cy="1054609"/>
            <a:chOff x="13991872" y="26255068"/>
            <a:chExt cx="7104974" cy="1054609"/>
          </a:xfrm>
        </p:grpSpPr>
        <p:sp>
          <p:nvSpPr>
            <p:cNvPr id="27" name="Textfeld 26"/>
            <p:cNvSpPr txBox="1"/>
            <p:nvPr userDrawn="1"/>
          </p:nvSpPr>
          <p:spPr>
            <a:xfrm>
              <a:off x="13991872" y="26255068"/>
              <a:ext cx="7104974" cy="550539"/>
            </a:xfrm>
            <a:prstGeom prst="rect">
              <a:avLst/>
            </a:prstGeom>
            <a:noFill/>
          </p:spPr>
          <p:txBody>
            <a:bodyPr wrap="square" lIns="92049" tIns="46023" rIns="92049" bIns="46023" rtlCol="0">
              <a:spAutoFit/>
            </a:bodyPr>
            <a:lstStyle/>
            <a:p>
              <a:r>
                <a:rPr lang="de-DE" sz="3000" dirty="0">
                  <a:solidFill>
                    <a:schemeClr val="bg1"/>
                  </a:solidFill>
                  <a:latin typeface="Source Sans Pro Black" panose="020B0803030403020204" pitchFamily="34" charset="0"/>
                </a:rPr>
                <a:t>Event- und Sportmanagement</a:t>
              </a:r>
            </a:p>
          </p:txBody>
        </p:sp>
        <p:sp>
          <p:nvSpPr>
            <p:cNvPr id="28" name="Textfeld 27"/>
            <p:cNvSpPr txBox="1"/>
            <p:nvPr userDrawn="1"/>
          </p:nvSpPr>
          <p:spPr>
            <a:xfrm>
              <a:off x="13991872" y="26751700"/>
              <a:ext cx="7104974" cy="557977"/>
            </a:xfrm>
            <a:prstGeom prst="rect">
              <a:avLst/>
            </a:prstGeom>
            <a:noFill/>
          </p:spPr>
          <p:txBody>
            <a:bodyPr wrap="square" lIns="92049" tIns="46023" rIns="92049" bIns="46023" rtlCol="0">
              <a:spAutoFit/>
            </a:bodyPr>
            <a:lstStyle/>
            <a:p>
              <a:r>
                <a:rPr lang="de-DE" sz="3000" dirty="0">
                  <a:solidFill>
                    <a:srgbClr val="177300"/>
                  </a:solidFill>
                  <a:latin typeface="Source Sans Pro Black" panose="020B0803030403020204" pitchFamily="34" charset="0"/>
                </a:rPr>
                <a:t>BWL-Dienstleistungsmanagement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1503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WL_H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>
            <a:extLst>
              <a:ext uri="{FF2B5EF4-FFF2-40B4-BE49-F238E27FC236}">
                <a16:creationId xmlns:a16="http://schemas.microsoft.com/office/drawing/2014/main" id="{D23D57FB-1DFB-4B80-81B8-A7406AC3F3D1}"/>
              </a:ext>
            </a:extLst>
          </p:cNvPr>
          <p:cNvSpPr/>
          <p:nvPr userDrawn="1"/>
        </p:nvSpPr>
        <p:spPr>
          <a:xfrm>
            <a:off x="7345559" y="26157517"/>
            <a:ext cx="2326302" cy="2880400"/>
          </a:xfrm>
          <a:prstGeom prst="rect">
            <a:avLst/>
          </a:prstGeom>
          <a:blipFill dpi="0" rotWithShape="1">
            <a:blip r:embed="rId2"/>
            <a:srcRect/>
            <a:stretch>
              <a:fillRect l="-10000" r="-10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B653712E-A1A0-4C28-8AFA-E74118791C3D}"/>
              </a:ext>
            </a:extLst>
          </p:cNvPr>
          <p:cNvSpPr/>
          <p:nvPr userDrawn="1"/>
        </p:nvSpPr>
        <p:spPr>
          <a:xfrm>
            <a:off x="2705479" y="26113795"/>
            <a:ext cx="1440000" cy="1440000"/>
          </a:xfrm>
          <a:prstGeom prst="rect">
            <a:avLst/>
          </a:prstGeom>
          <a:blipFill dpi="0" rotWithShape="1">
            <a:blip r:embed="rId3"/>
            <a:srcRect/>
            <a:stretch>
              <a:fillRect l="5000" r="5000"/>
            </a:stretch>
          </a:blip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2" name="Rechteck 1"/>
          <p:cNvSpPr/>
          <p:nvPr userDrawn="1"/>
        </p:nvSpPr>
        <p:spPr>
          <a:xfrm>
            <a:off x="13701920" y="26157517"/>
            <a:ext cx="7684879" cy="1440270"/>
          </a:xfrm>
          <a:prstGeom prst="rect">
            <a:avLst/>
          </a:prstGeom>
          <a:solidFill>
            <a:srgbClr val="7DA5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rtlCol="0" anchor="ctr"/>
          <a:lstStyle/>
          <a:p>
            <a:pPr algn="ctr"/>
            <a:endParaRPr lang="de-DE"/>
          </a:p>
        </p:txBody>
      </p:sp>
      <p:grpSp>
        <p:nvGrpSpPr>
          <p:cNvPr id="3" name="Gruppieren 2"/>
          <p:cNvGrpSpPr/>
          <p:nvPr userDrawn="1"/>
        </p:nvGrpSpPr>
        <p:grpSpPr>
          <a:xfrm>
            <a:off x="13991872" y="26350512"/>
            <a:ext cx="7104974" cy="1054609"/>
            <a:chOff x="13991872" y="26255068"/>
            <a:chExt cx="7104974" cy="1054609"/>
          </a:xfrm>
        </p:grpSpPr>
        <p:sp>
          <p:nvSpPr>
            <p:cNvPr id="5" name="Textfeld 4"/>
            <p:cNvSpPr txBox="1"/>
            <p:nvPr userDrawn="1"/>
          </p:nvSpPr>
          <p:spPr>
            <a:xfrm>
              <a:off x="13991872" y="26255068"/>
              <a:ext cx="7104974" cy="550539"/>
            </a:xfrm>
            <a:prstGeom prst="rect">
              <a:avLst/>
            </a:prstGeom>
            <a:noFill/>
          </p:spPr>
          <p:txBody>
            <a:bodyPr wrap="square" lIns="92049" tIns="46023" rIns="92049" bIns="46023" rtlCol="0">
              <a:spAutoFit/>
            </a:bodyPr>
            <a:lstStyle/>
            <a:p>
              <a:r>
                <a:rPr lang="de-DE" sz="3000" dirty="0">
                  <a:solidFill>
                    <a:schemeClr val="bg1"/>
                  </a:solidFill>
                  <a:latin typeface="Source Sans Pro Black" panose="020B0803030403020204" pitchFamily="34" charset="0"/>
                </a:rPr>
                <a:t>Handelsmanagement und E-Commerce</a:t>
              </a:r>
            </a:p>
          </p:txBody>
        </p:sp>
        <p:sp>
          <p:nvSpPr>
            <p:cNvPr id="6" name="Textfeld 5"/>
            <p:cNvSpPr txBox="1"/>
            <p:nvPr userDrawn="1"/>
          </p:nvSpPr>
          <p:spPr>
            <a:xfrm>
              <a:off x="13991872" y="26751700"/>
              <a:ext cx="7104974" cy="557977"/>
            </a:xfrm>
            <a:prstGeom prst="rect">
              <a:avLst/>
            </a:prstGeom>
            <a:noFill/>
          </p:spPr>
          <p:txBody>
            <a:bodyPr wrap="square" lIns="92049" tIns="46023" rIns="92049" bIns="46023" rtlCol="0">
              <a:spAutoFit/>
            </a:bodyPr>
            <a:lstStyle/>
            <a:p>
              <a:r>
                <a:rPr lang="de-DE" sz="3000" dirty="0">
                  <a:solidFill>
                    <a:srgbClr val="177300"/>
                  </a:solidFill>
                  <a:latin typeface="Source Sans Pro Black" panose="020B0803030403020204" pitchFamily="34" charset="0"/>
                </a:rPr>
                <a:t>BWL-Dienstleistungsmanagement</a:t>
              </a:r>
            </a:p>
          </p:txBody>
        </p:sp>
      </p:grpSp>
      <p:sp>
        <p:nvSpPr>
          <p:cNvPr id="13" name="Textfeld 12"/>
          <p:cNvSpPr txBox="1"/>
          <p:nvPr userDrawn="1"/>
        </p:nvSpPr>
        <p:spPr>
          <a:xfrm>
            <a:off x="1733244" y="28042577"/>
            <a:ext cx="3384470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pPr algn="ctr"/>
            <a:r>
              <a:rPr lang="de-DE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Anschrift</a:t>
            </a:r>
          </a:p>
          <a:p>
            <a:pPr algn="ctr"/>
            <a:r>
              <a:rPr lang="de-DE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PLZ</a:t>
            </a:r>
            <a:r>
              <a:rPr lang="de-DE" sz="2000" b="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Ort</a:t>
            </a:r>
            <a:endParaRPr lang="de-DE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 userDrawn="1"/>
        </p:nvSpPr>
        <p:spPr>
          <a:xfrm>
            <a:off x="9900041" y="26157517"/>
            <a:ext cx="252159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Name, Vorname</a:t>
            </a:r>
          </a:p>
        </p:txBody>
      </p:sp>
      <p:sp>
        <p:nvSpPr>
          <p:cNvPr id="24" name="Textfeld 23"/>
          <p:cNvSpPr txBox="1"/>
          <p:nvPr userDrawn="1"/>
        </p:nvSpPr>
        <p:spPr>
          <a:xfrm>
            <a:off x="9900041" y="26661587"/>
            <a:ext cx="252159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Ggf. Werdegang</a:t>
            </a:r>
          </a:p>
        </p:txBody>
      </p:sp>
      <p:sp>
        <p:nvSpPr>
          <p:cNvPr id="25" name="Textfeld 24"/>
          <p:cNvSpPr txBox="1"/>
          <p:nvPr userDrawn="1"/>
        </p:nvSpPr>
        <p:spPr>
          <a:xfrm>
            <a:off x="684010" y="647974"/>
            <a:ext cx="14474010" cy="1324051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4000" b="1" dirty="0">
                <a:solidFill>
                  <a:srgbClr val="177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Thema der Arbeit, welches in der Schriftgröße ggf. anzupassen ist, damit es auf zwei Zeilen passt</a:t>
            </a:r>
            <a:endParaRPr lang="de-DE" sz="3000" dirty="0">
              <a:solidFill>
                <a:srgbClr val="177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/>
          <p:cNvSpPr txBox="1"/>
          <p:nvPr userDrawn="1"/>
        </p:nvSpPr>
        <p:spPr>
          <a:xfrm>
            <a:off x="1018690" y="4338487"/>
            <a:ext cx="19145740" cy="877357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r>
              <a:rPr lang="de-DE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Hier werden in geeigneter Weise durch Text und Abbildungen die erarbeiteten Probleme, Lösungsvorschläge und erreichte Ergebnisse dargestellt.</a:t>
            </a:r>
          </a:p>
        </p:txBody>
      </p:sp>
      <p:sp>
        <p:nvSpPr>
          <p:cNvPr id="28" name="Textfeld 27"/>
          <p:cNvSpPr txBox="1"/>
          <p:nvPr userDrawn="1"/>
        </p:nvSpPr>
        <p:spPr>
          <a:xfrm>
            <a:off x="684010" y="2178187"/>
            <a:ext cx="14474010" cy="523832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Bachelorarbeit von Max Mustermann - Kurs 6HM15-1</a:t>
            </a:r>
            <a:endParaRPr lang="de-DE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 userDrawn="1"/>
        </p:nvSpPr>
        <p:spPr>
          <a:xfrm>
            <a:off x="689142" y="2744373"/>
            <a:ext cx="14474010" cy="369944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Gutachter Berufsakademie: Max Mustermann, ggf. Firma	</a:t>
            </a:r>
            <a:r>
              <a:rPr lang="de-DE" sz="1800" b="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de-DE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Gutachter Praxispartner: Max Mustermann, ggf. Firma</a:t>
            </a:r>
            <a:endParaRPr lang="de-DE" sz="1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317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/>
          <p:cNvSpPr txBox="1"/>
          <p:nvPr userDrawn="1"/>
        </p:nvSpPr>
        <p:spPr>
          <a:xfrm>
            <a:off x="684010" y="647974"/>
            <a:ext cx="14474010" cy="1324051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4000" b="1" dirty="0">
                <a:solidFill>
                  <a:srgbClr val="09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Thema der Arbeit, welches in der Schriftgröße ggf. anzupassen ist, damit es auf zwei Zeilen passt</a:t>
            </a:r>
          </a:p>
        </p:txBody>
      </p:sp>
      <p:sp>
        <p:nvSpPr>
          <p:cNvPr id="11" name="Textfeld 10"/>
          <p:cNvSpPr txBox="1"/>
          <p:nvPr userDrawn="1"/>
        </p:nvSpPr>
        <p:spPr>
          <a:xfrm>
            <a:off x="684010" y="2178187"/>
            <a:ext cx="14474010" cy="523832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Bachelorarbeit von Max Mustermann - Kurs 6MB15-1</a:t>
            </a:r>
            <a:endParaRPr lang="de-DE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feld 11"/>
          <p:cNvSpPr txBox="1"/>
          <p:nvPr userDrawn="1"/>
        </p:nvSpPr>
        <p:spPr>
          <a:xfrm>
            <a:off x="689142" y="2744373"/>
            <a:ext cx="14474010" cy="369944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Gutachter Berufsakademie: Max Mustermann, ggf. Firma	</a:t>
            </a:r>
            <a:r>
              <a:rPr lang="de-DE" sz="1800" b="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de-DE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Gutachter Praxispartner: Max Mustermann, ggf. Firma</a:t>
            </a:r>
            <a:endParaRPr lang="de-DE" sz="1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hteck 12"/>
          <p:cNvSpPr/>
          <p:nvPr userDrawn="1"/>
        </p:nvSpPr>
        <p:spPr>
          <a:xfrm>
            <a:off x="13701920" y="26157517"/>
            <a:ext cx="7684879" cy="1440270"/>
          </a:xfrm>
          <a:prstGeom prst="rect">
            <a:avLst/>
          </a:prstGeom>
          <a:solidFill>
            <a:srgbClr val="368C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 userDrawn="1"/>
        </p:nvSpPr>
        <p:spPr>
          <a:xfrm>
            <a:off x="13991872" y="26602383"/>
            <a:ext cx="7104974" cy="550539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r>
              <a:rPr lang="de-DE" sz="3000" dirty="0">
                <a:solidFill>
                  <a:schemeClr val="bg1"/>
                </a:solidFill>
                <a:latin typeface="Source Sans Pro Black" panose="020B0803030403020204" pitchFamily="34" charset="0"/>
              </a:rPr>
              <a:t>Maschinenbau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23D57FB-1DFB-4B80-81B8-A7406AC3F3D1}"/>
              </a:ext>
            </a:extLst>
          </p:cNvPr>
          <p:cNvSpPr/>
          <p:nvPr userDrawn="1"/>
        </p:nvSpPr>
        <p:spPr>
          <a:xfrm>
            <a:off x="7345559" y="26157517"/>
            <a:ext cx="2326302" cy="2880400"/>
          </a:xfrm>
          <a:prstGeom prst="rect">
            <a:avLst/>
          </a:prstGeom>
          <a:blipFill dpi="0" rotWithShape="1">
            <a:blip r:embed="rId2"/>
            <a:srcRect/>
            <a:stretch>
              <a:fillRect l="-10000" r="-10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B653712E-A1A0-4C28-8AFA-E74118791C3D}"/>
              </a:ext>
            </a:extLst>
          </p:cNvPr>
          <p:cNvSpPr/>
          <p:nvPr userDrawn="1"/>
        </p:nvSpPr>
        <p:spPr>
          <a:xfrm>
            <a:off x="2705479" y="26113795"/>
            <a:ext cx="1440000" cy="1440000"/>
          </a:xfrm>
          <a:prstGeom prst="rect">
            <a:avLst/>
          </a:prstGeom>
          <a:blipFill dpi="0" rotWithShape="1">
            <a:blip r:embed="rId3"/>
            <a:srcRect/>
            <a:stretch>
              <a:fillRect l="5000" r="5000"/>
            </a:stretch>
          </a:blip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10" name="Textfeld 9"/>
          <p:cNvSpPr txBox="1"/>
          <p:nvPr userDrawn="1"/>
        </p:nvSpPr>
        <p:spPr>
          <a:xfrm>
            <a:off x="1733244" y="28042577"/>
            <a:ext cx="3384470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pPr algn="ctr"/>
            <a:r>
              <a:rPr lang="de-DE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Anschrift</a:t>
            </a:r>
          </a:p>
          <a:p>
            <a:pPr algn="ctr"/>
            <a:r>
              <a:rPr lang="de-DE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PLZ</a:t>
            </a:r>
            <a:r>
              <a:rPr lang="de-DE" sz="2000" b="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Ort</a:t>
            </a:r>
            <a:endParaRPr lang="de-DE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/>
          <p:nvPr userDrawn="1"/>
        </p:nvSpPr>
        <p:spPr>
          <a:xfrm>
            <a:off x="9900041" y="26157517"/>
            <a:ext cx="252159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Name, Vorname</a:t>
            </a:r>
          </a:p>
        </p:txBody>
      </p:sp>
      <p:sp>
        <p:nvSpPr>
          <p:cNvPr id="16" name="Textfeld 15"/>
          <p:cNvSpPr txBox="1"/>
          <p:nvPr userDrawn="1"/>
        </p:nvSpPr>
        <p:spPr>
          <a:xfrm>
            <a:off x="9900041" y="26661587"/>
            <a:ext cx="252159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Ggf. Werdegang</a:t>
            </a:r>
          </a:p>
        </p:txBody>
      </p:sp>
      <p:sp>
        <p:nvSpPr>
          <p:cNvPr id="17" name="Textfeld 16"/>
          <p:cNvSpPr txBox="1"/>
          <p:nvPr userDrawn="1"/>
        </p:nvSpPr>
        <p:spPr>
          <a:xfrm>
            <a:off x="1018690" y="4338487"/>
            <a:ext cx="19145740" cy="877357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r>
              <a:rPr lang="de-DE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Hier werden in geeigneter Weise durch Text und Abbildungen die erarbeiteten Probleme, Lösungsvorschläge und erreichte Ergebnisse dargestellt.</a:t>
            </a:r>
          </a:p>
        </p:txBody>
      </p:sp>
    </p:spTree>
    <p:extLst>
      <p:ext uri="{BB962C8B-B14F-4D97-AF65-F5344CB8AC3E}">
        <p14:creationId xmlns:p14="http://schemas.microsoft.com/office/powerpoint/2010/main" val="3067228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V_B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13701920" y="26157517"/>
            <a:ext cx="7684879" cy="1440270"/>
          </a:xfrm>
          <a:prstGeom prst="rect">
            <a:avLst/>
          </a:prstGeom>
          <a:solidFill>
            <a:srgbClr val="368C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rtlCol="0" anchor="ctr"/>
          <a:lstStyle/>
          <a:p>
            <a:pPr algn="ctr"/>
            <a:endParaRPr lang="de-DE"/>
          </a:p>
        </p:txBody>
      </p:sp>
      <p:grpSp>
        <p:nvGrpSpPr>
          <p:cNvPr id="10" name="Gruppieren 9"/>
          <p:cNvGrpSpPr/>
          <p:nvPr userDrawn="1"/>
        </p:nvGrpSpPr>
        <p:grpSpPr>
          <a:xfrm>
            <a:off x="13991872" y="26350512"/>
            <a:ext cx="7104974" cy="1054609"/>
            <a:chOff x="13991872" y="26255068"/>
            <a:chExt cx="7104974" cy="1054609"/>
          </a:xfrm>
        </p:grpSpPr>
        <p:sp>
          <p:nvSpPr>
            <p:cNvPr id="11" name="Textfeld 10"/>
            <p:cNvSpPr txBox="1"/>
            <p:nvPr userDrawn="1"/>
          </p:nvSpPr>
          <p:spPr>
            <a:xfrm>
              <a:off x="13991872" y="26255068"/>
              <a:ext cx="7104974" cy="550539"/>
            </a:xfrm>
            <a:prstGeom prst="rect">
              <a:avLst/>
            </a:prstGeom>
            <a:noFill/>
          </p:spPr>
          <p:txBody>
            <a:bodyPr wrap="square" lIns="92049" tIns="46023" rIns="92049" bIns="46023" rtlCol="0">
              <a:spAutoFit/>
            </a:bodyPr>
            <a:lstStyle/>
            <a:p>
              <a:r>
                <a:rPr lang="de-DE" sz="3000" dirty="0">
                  <a:solidFill>
                    <a:schemeClr val="bg1"/>
                  </a:solidFill>
                  <a:latin typeface="Source Sans Pro Black" panose="020B0803030403020204" pitchFamily="34" charset="0"/>
                </a:rPr>
                <a:t>Biotechnologie</a:t>
              </a:r>
            </a:p>
          </p:txBody>
        </p:sp>
        <p:sp>
          <p:nvSpPr>
            <p:cNvPr id="12" name="Textfeld 11"/>
            <p:cNvSpPr txBox="1"/>
            <p:nvPr userDrawn="1"/>
          </p:nvSpPr>
          <p:spPr>
            <a:xfrm>
              <a:off x="13991872" y="26751700"/>
              <a:ext cx="7104974" cy="557977"/>
            </a:xfrm>
            <a:prstGeom prst="rect">
              <a:avLst/>
            </a:prstGeom>
            <a:noFill/>
          </p:spPr>
          <p:txBody>
            <a:bodyPr wrap="square" lIns="92049" tIns="46023" rIns="92049" bIns="46023" rtlCol="0">
              <a:spAutoFit/>
            </a:bodyPr>
            <a:lstStyle/>
            <a:p>
              <a:r>
                <a:rPr lang="de-DE" sz="3000" dirty="0">
                  <a:solidFill>
                    <a:srgbClr val="09497D"/>
                  </a:solidFill>
                  <a:latin typeface="Source Sans Pro Black" panose="020B0803030403020204" pitchFamily="34" charset="0"/>
                </a:rPr>
                <a:t>Labor- und Verfahrenstechnik</a:t>
              </a:r>
            </a:p>
          </p:txBody>
        </p:sp>
      </p:grpSp>
      <p:sp>
        <p:nvSpPr>
          <p:cNvPr id="13" name="Textfeld 12"/>
          <p:cNvSpPr txBox="1"/>
          <p:nvPr userDrawn="1"/>
        </p:nvSpPr>
        <p:spPr>
          <a:xfrm>
            <a:off x="684010" y="647974"/>
            <a:ext cx="14474010" cy="1324051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4000" b="1" dirty="0">
                <a:solidFill>
                  <a:srgbClr val="09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Thema der Arbeit, welches in der Schriftgröße ggf. anzupassen ist, damit es auf zwei Zeilen passt</a:t>
            </a:r>
          </a:p>
        </p:txBody>
      </p:sp>
      <p:sp>
        <p:nvSpPr>
          <p:cNvPr id="14" name="Textfeld 13"/>
          <p:cNvSpPr txBox="1"/>
          <p:nvPr userDrawn="1"/>
        </p:nvSpPr>
        <p:spPr>
          <a:xfrm>
            <a:off x="684010" y="2178187"/>
            <a:ext cx="14474010" cy="523832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Bachelorarbeit von Max Mustermann - Kurs 6BT21-1</a:t>
            </a:r>
            <a:endParaRPr lang="de-DE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 userDrawn="1"/>
        </p:nvSpPr>
        <p:spPr>
          <a:xfrm>
            <a:off x="689142" y="2744373"/>
            <a:ext cx="14474010" cy="369944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Gutachter Berufsakademie: Max Mustermann, ggf. Firma	</a:t>
            </a:r>
            <a:r>
              <a:rPr lang="de-DE" sz="1800" b="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de-DE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Gutachter Praxispartner: Max Mustermann, ggf. Firma</a:t>
            </a:r>
            <a:endParaRPr lang="de-DE" sz="1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D23D57FB-1DFB-4B80-81B8-A7406AC3F3D1}"/>
              </a:ext>
            </a:extLst>
          </p:cNvPr>
          <p:cNvSpPr/>
          <p:nvPr userDrawn="1"/>
        </p:nvSpPr>
        <p:spPr>
          <a:xfrm>
            <a:off x="7345559" y="26157517"/>
            <a:ext cx="2326302" cy="2880400"/>
          </a:xfrm>
          <a:prstGeom prst="rect">
            <a:avLst/>
          </a:prstGeom>
          <a:blipFill dpi="0" rotWithShape="1">
            <a:blip r:embed="rId2"/>
            <a:srcRect/>
            <a:stretch>
              <a:fillRect l="-10000" r="-10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B653712E-A1A0-4C28-8AFA-E74118791C3D}"/>
              </a:ext>
            </a:extLst>
          </p:cNvPr>
          <p:cNvSpPr/>
          <p:nvPr userDrawn="1"/>
        </p:nvSpPr>
        <p:spPr>
          <a:xfrm>
            <a:off x="2705479" y="26113795"/>
            <a:ext cx="1440000" cy="1440000"/>
          </a:xfrm>
          <a:prstGeom prst="rect">
            <a:avLst/>
          </a:prstGeom>
          <a:blipFill dpi="0" rotWithShape="1">
            <a:blip r:embed="rId3"/>
            <a:srcRect/>
            <a:stretch>
              <a:fillRect l="5000" r="5000"/>
            </a:stretch>
          </a:blip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18" name="Textfeld 17"/>
          <p:cNvSpPr txBox="1"/>
          <p:nvPr userDrawn="1"/>
        </p:nvSpPr>
        <p:spPr>
          <a:xfrm>
            <a:off x="1733244" y="28042577"/>
            <a:ext cx="3384470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pPr algn="ctr"/>
            <a:r>
              <a:rPr lang="de-DE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Anschrift</a:t>
            </a:r>
          </a:p>
          <a:p>
            <a:pPr algn="ctr"/>
            <a:r>
              <a:rPr lang="de-DE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PLZ</a:t>
            </a:r>
            <a:r>
              <a:rPr lang="de-DE" sz="2000" b="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Ort</a:t>
            </a:r>
            <a:endParaRPr lang="de-DE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18"/>
          <p:cNvSpPr txBox="1"/>
          <p:nvPr userDrawn="1"/>
        </p:nvSpPr>
        <p:spPr>
          <a:xfrm>
            <a:off x="9900041" y="26157517"/>
            <a:ext cx="252159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Name, Vorname</a:t>
            </a:r>
          </a:p>
        </p:txBody>
      </p:sp>
      <p:sp>
        <p:nvSpPr>
          <p:cNvPr id="20" name="Textfeld 19"/>
          <p:cNvSpPr txBox="1"/>
          <p:nvPr userDrawn="1"/>
        </p:nvSpPr>
        <p:spPr>
          <a:xfrm>
            <a:off x="9900041" y="26661587"/>
            <a:ext cx="252159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Ggf. Werdegang</a:t>
            </a:r>
          </a:p>
        </p:txBody>
      </p:sp>
      <p:sp>
        <p:nvSpPr>
          <p:cNvPr id="21" name="Textfeld 20"/>
          <p:cNvSpPr txBox="1"/>
          <p:nvPr userDrawn="1"/>
        </p:nvSpPr>
        <p:spPr>
          <a:xfrm>
            <a:off x="1018690" y="4338487"/>
            <a:ext cx="19145740" cy="2016548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r>
              <a:rPr lang="de-DE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Hier werden in geeigneter Weise durch Text und Abbildungen die erarbeiteten Probleme, Lösungsvorschläge und erreichte Ergebnisse dargestellt.</a:t>
            </a:r>
          </a:p>
          <a:p>
            <a:endParaRPr lang="de-DE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ACHTUNG – Für den Studiengang Labor- und Verfahrenstechnik ist das Seitenformat  entsprechend der</a:t>
            </a:r>
            <a:r>
              <a:rPr lang="de-DE" sz="25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nachfolgenden Angaben anzupassen. Danke</a:t>
            </a:r>
            <a:endParaRPr lang="de-DE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690" y="6763221"/>
            <a:ext cx="10555156" cy="4632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6806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V_U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/>
          <p:cNvSpPr txBox="1"/>
          <p:nvPr userDrawn="1"/>
        </p:nvSpPr>
        <p:spPr>
          <a:xfrm>
            <a:off x="684010" y="647974"/>
            <a:ext cx="14474010" cy="1324051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4000" b="1" dirty="0">
                <a:solidFill>
                  <a:srgbClr val="09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Thema der Arbeit, welches in der Schriftgröße ggf. anzupassen ist, damit es auf zwei Zeilen passt</a:t>
            </a:r>
          </a:p>
        </p:txBody>
      </p:sp>
      <p:sp>
        <p:nvSpPr>
          <p:cNvPr id="14" name="Textfeld 13"/>
          <p:cNvSpPr txBox="1"/>
          <p:nvPr userDrawn="1"/>
        </p:nvSpPr>
        <p:spPr>
          <a:xfrm>
            <a:off x="684010" y="2178187"/>
            <a:ext cx="14474010" cy="523832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Bachelorarbeit von Max Mustermann - Kurs 6US21-1</a:t>
            </a:r>
            <a:endParaRPr lang="de-DE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 userDrawn="1"/>
        </p:nvSpPr>
        <p:spPr>
          <a:xfrm>
            <a:off x="689142" y="2744373"/>
            <a:ext cx="14474010" cy="369944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Gutachter Berufsakademie: Max Mustermann, ggf. Firma	</a:t>
            </a:r>
            <a:r>
              <a:rPr lang="de-DE" sz="1800" b="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de-DE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Gutachter Praxispartner: Max Mustermann, ggf. Firma</a:t>
            </a:r>
            <a:endParaRPr lang="de-DE" sz="1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D23D57FB-1DFB-4B80-81B8-A7406AC3F3D1}"/>
              </a:ext>
            </a:extLst>
          </p:cNvPr>
          <p:cNvSpPr/>
          <p:nvPr userDrawn="1"/>
        </p:nvSpPr>
        <p:spPr>
          <a:xfrm>
            <a:off x="7345559" y="26157517"/>
            <a:ext cx="2326302" cy="2880400"/>
          </a:xfrm>
          <a:prstGeom prst="rect">
            <a:avLst/>
          </a:prstGeom>
          <a:blipFill dpi="0" rotWithShape="1">
            <a:blip r:embed="rId2"/>
            <a:srcRect/>
            <a:stretch>
              <a:fillRect l="-10000" r="-10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B653712E-A1A0-4C28-8AFA-E74118791C3D}"/>
              </a:ext>
            </a:extLst>
          </p:cNvPr>
          <p:cNvSpPr/>
          <p:nvPr userDrawn="1"/>
        </p:nvSpPr>
        <p:spPr>
          <a:xfrm>
            <a:off x="2705479" y="26113795"/>
            <a:ext cx="1440000" cy="1440000"/>
          </a:xfrm>
          <a:prstGeom prst="rect">
            <a:avLst/>
          </a:prstGeom>
          <a:blipFill dpi="0" rotWithShape="1">
            <a:blip r:embed="rId3"/>
            <a:srcRect/>
            <a:stretch>
              <a:fillRect l="5000" r="5000"/>
            </a:stretch>
          </a:blip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18" name="Textfeld 17"/>
          <p:cNvSpPr txBox="1"/>
          <p:nvPr userDrawn="1"/>
        </p:nvSpPr>
        <p:spPr>
          <a:xfrm>
            <a:off x="1733244" y="28042577"/>
            <a:ext cx="3384470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pPr algn="ctr"/>
            <a:r>
              <a:rPr lang="de-DE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Anschrift</a:t>
            </a:r>
          </a:p>
          <a:p>
            <a:pPr algn="ctr"/>
            <a:r>
              <a:rPr lang="de-DE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PLZ</a:t>
            </a:r>
            <a:r>
              <a:rPr lang="de-DE" sz="2000" b="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Ort</a:t>
            </a:r>
            <a:endParaRPr lang="de-DE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18"/>
          <p:cNvSpPr txBox="1"/>
          <p:nvPr userDrawn="1"/>
        </p:nvSpPr>
        <p:spPr>
          <a:xfrm>
            <a:off x="9900041" y="26157517"/>
            <a:ext cx="252159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Name, Vorname</a:t>
            </a:r>
          </a:p>
        </p:txBody>
      </p:sp>
      <p:sp>
        <p:nvSpPr>
          <p:cNvPr id="20" name="Textfeld 19"/>
          <p:cNvSpPr txBox="1"/>
          <p:nvPr userDrawn="1"/>
        </p:nvSpPr>
        <p:spPr>
          <a:xfrm>
            <a:off x="9900041" y="26661587"/>
            <a:ext cx="252159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Ggf. Werdegang</a:t>
            </a:r>
          </a:p>
        </p:txBody>
      </p:sp>
      <p:sp>
        <p:nvSpPr>
          <p:cNvPr id="22" name="Rechteck 21"/>
          <p:cNvSpPr/>
          <p:nvPr userDrawn="1"/>
        </p:nvSpPr>
        <p:spPr>
          <a:xfrm>
            <a:off x="13701920" y="26157517"/>
            <a:ext cx="7684879" cy="1440270"/>
          </a:xfrm>
          <a:prstGeom prst="rect">
            <a:avLst/>
          </a:prstGeom>
          <a:solidFill>
            <a:srgbClr val="368C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rtlCol="0" anchor="ctr"/>
          <a:lstStyle/>
          <a:p>
            <a:pPr algn="ctr"/>
            <a:endParaRPr lang="de-DE"/>
          </a:p>
        </p:txBody>
      </p:sp>
      <p:grpSp>
        <p:nvGrpSpPr>
          <p:cNvPr id="23" name="Gruppieren 22"/>
          <p:cNvGrpSpPr/>
          <p:nvPr userDrawn="1"/>
        </p:nvGrpSpPr>
        <p:grpSpPr>
          <a:xfrm>
            <a:off x="13991872" y="26350512"/>
            <a:ext cx="7104974" cy="1054609"/>
            <a:chOff x="13991872" y="26255068"/>
            <a:chExt cx="7104974" cy="1054609"/>
          </a:xfrm>
        </p:grpSpPr>
        <p:sp>
          <p:nvSpPr>
            <p:cNvPr id="24" name="Textfeld 23"/>
            <p:cNvSpPr txBox="1"/>
            <p:nvPr userDrawn="1"/>
          </p:nvSpPr>
          <p:spPr>
            <a:xfrm>
              <a:off x="13991872" y="26255068"/>
              <a:ext cx="7104974" cy="550539"/>
            </a:xfrm>
            <a:prstGeom prst="rect">
              <a:avLst/>
            </a:prstGeom>
            <a:noFill/>
          </p:spPr>
          <p:txBody>
            <a:bodyPr wrap="square" lIns="92049" tIns="46023" rIns="92049" bIns="46023" rtlCol="0">
              <a:spAutoFit/>
            </a:bodyPr>
            <a:lstStyle/>
            <a:p>
              <a:r>
                <a:rPr lang="de-DE" sz="3000" dirty="0">
                  <a:solidFill>
                    <a:schemeClr val="bg1"/>
                  </a:solidFill>
                  <a:latin typeface="Source Sans Pro Black" panose="020B0803030403020204" pitchFamily="34" charset="0"/>
                </a:rPr>
                <a:t>Umwelt- und Chemietechnik</a:t>
              </a:r>
            </a:p>
          </p:txBody>
        </p:sp>
        <p:sp>
          <p:nvSpPr>
            <p:cNvPr id="25" name="Textfeld 24"/>
            <p:cNvSpPr txBox="1"/>
            <p:nvPr userDrawn="1"/>
          </p:nvSpPr>
          <p:spPr>
            <a:xfrm>
              <a:off x="13991872" y="26751700"/>
              <a:ext cx="7104974" cy="557977"/>
            </a:xfrm>
            <a:prstGeom prst="rect">
              <a:avLst/>
            </a:prstGeom>
            <a:noFill/>
          </p:spPr>
          <p:txBody>
            <a:bodyPr wrap="square" lIns="92049" tIns="46023" rIns="92049" bIns="46023" rtlCol="0">
              <a:spAutoFit/>
            </a:bodyPr>
            <a:lstStyle/>
            <a:p>
              <a:r>
                <a:rPr lang="de-DE" sz="3000" dirty="0">
                  <a:solidFill>
                    <a:srgbClr val="09497D"/>
                  </a:solidFill>
                  <a:latin typeface="Source Sans Pro Black" panose="020B0803030403020204" pitchFamily="34" charset="0"/>
                </a:rPr>
                <a:t>Labor- und Verfahrenstechnik</a:t>
              </a:r>
            </a:p>
          </p:txBody>
        </p:sp>
      </p:grpSp>
      <p:sp>
        <p:nvSpPr>
          <p:cNvPr id="26" name="Textfeld 25"/>
          <p:cNvSpPr txBox="1"/>
          <p:nvPr userDrawn="1"/>
        </p:nvSpPr>
        <p:spPr>
          <a:xfrm>
            <a:off x="1018690" y="4338487"/>
            <a:ext cx="19145740" cy="2016548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r>
              <a:rPr lang="de-DE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Hier werden in geeigneter Weise durch Text und Abbildungen die erarbeiteten Probleme, Lösungsvorschläge und erreichte Ergebnisse dargestellt.</a:t>
            </a:r>
          </a:p>
          <a:p>
            <a:endParaRPr lang="de-DE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ACHTUNG – Für den Studiengang Labor- und Verfahrenstechnik ist das Seitenformat  entsprechend der</a:t>
            </a:r>
            <a:r>
              <a:rPr lang="de-DE" sz="25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nachfolgenden Angaben anzupassen. Danke</a:t>
            </a:r>
            <a:endParaRPr lang="de-DE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7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690" y="6763221"/>
            <a:ext cx="10555156" cy="4632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8813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V_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13701920" y="26157517"/>
            <a:ext cx="7684879" cy="1440270"/>
          </a:xfrm>
          <a:prstGeom prst="rect">
            <a:avLst/>
          </a:prstGeom>
          <a:solidFill>
            <a:srgbClr val="368C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rtlCol="0" anchor="ctr"/>
          <a:lstStyle/>
          <a:p>
            <a:pPr algn="ctr"/>
            <a:endParaRPr lang="de-DE"/>
          </a:p>
        </p:txBody>
      </p:sp>
      <p:grpSp>
        <p:nvGrpSpPr>
          <p:cNvPr id="10" name="Gruppieren 9"/>
          <p:cNvGrpSpPr/>
          <p:nvPr userDrawn="1"/>
        </p:nvGrpSpPr>
        <p:grpSpPr>
          <a:xfrm>
            <a:off x="13991872" y="26350512"/>
            <a:ext cx="7104974" cy="1054609"/>
            <a:chOff x="13991872" y="26255068"/>
            <a:chExt cx="7104974" cy="1054609"/>
          </a:xfrm>
        </p:grpSpPr>
        <p:sp>
          <p:nvSpPr>
            <p:cNvPr id="11" name="Textfeld 10"/>
            <p:cNvSpPr txBox="1"/>
            <p:nvPr userDrawn="1"/>
          </p:nvSpPr>
          <p:spPr>
            <a:xfrm>
              <a:off x="13991872" y="26255068"/>
              <a:ext cx="7104974" cy="550539"/>
            </a:xfrm>
            <a:prstGeom prst="rect">
              <a:avLst/>
            </a:prstGeom>
            <a:noFill/>
          </p:spPr>
          <p:txBody>
            <a:bodyPr wrap="square" lIns="92049" tIns="46023" rIns="92049" bIns="46023" rtlCol="0">
              <a:spAutoFit/>
            </a:bodyPr>
            <a:lstStyle/>
            <a:p>
              <a:r>
                <a:rPr lang="de-DE" sz="3000" dirty="0">
                  <a:solidFill>
                    <a:schemeClr val="bg1"/>
                  </a:solidFill>
                  <a:latin typeface="Source Sans Pro Black" panose="020B0803030403020204" pitchFamily="34" charset="0"/>
                </a:rPr>
                <a:t>Strahlentechnik</a:t>
              </a:r>
            </a:p>
          </p:txBody>
        </p:sp>
        <p:sp>
          <p:nvSpPr>
            <p:cNvPr id="12" name="Textfeld 11"/>
            <p:cNvSpPr txBox="1"/>
            <p:nvPr userDrawn="1"/>
          </p:nvSpPr>
          <p:spPr>
            <a:xfrm>
              <a:off x="13991872" y="26751700"/>
              <a:ext cx="7104974" cy="557977"/>
            </a:xfrm>
            <a:prstGeom prst="rect">
              <a:avLst/>
            </a:prstGeom>
            <a:noFill/>
          </p:spPr>
          <p:txBody>
            <a:bodyPr wrap="square" lIns="92049" tIns="46023" rIns="92049" bIns="46023" rtlCol="0">
              <a:spAutoFit/>
            </a:bodyPr>
            <a:lstStyle/>
            <a:p>
              <a:r>
                <a:rPr lang="de-DE" sz="3000" dirty="0">
                  <a:solidFill>
                    <a:srgbClr val="09497D"/>
                  </a:solidFill>
                  <a:latin typeface="Source Sans Pro Black" panose="020B0803030403020204" pitchFamily="34" charset="0"/>
                </a:rPr>
                <a:t>Labor- und Verfahrenstechnik</a:t>
              </a:r>
            </a:p>
          </p:txBody>
        </p:sp>
      </p:grpSp>
      <p:sp>
        <p:nvSpPr>
          <p:cNvPr id="13" name="Textfeld 12"/>
          <p:cNvSpPr txBox="1"/>
          <p:nvPr userDrawn="1"/>
        </p:nvSpPr>
        <p:spPr>
          <a:xfrm>
            <a:off x="684010" y="647974"/>
            <a:ext cx="14474010" cy="1324051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4000" b="1" dirty="0">
                <a:solidFill>
                  <a:srgbClr val="09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Thema der Arbeit, welches in der Schriftgröße ggf. anzupassen ist, damit es auf zwei Zeilen passt</a:t>
            </a:r>
          </a:p>
        </p:txBody>
      </p:sp>
      <p:sp>
        <p:nvSpPr>
          <p:cNvPr id="14" name="Textfeld 13"/>
          <p:cNvSpPr txBox="1"/>
          <p:nvPr userDrawn="1"/>
        </p:nvSpPr>
        <p:spPr>
          <a:xfrm>
            <a:off x="684010" y="2178187"/>
            <a:ext cx="14474010" cy="523832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Bachelorarbeit von Max Mustermann - Kurs 6US21-1</a:t>
            </a:r>
            <a:endParaRPr lang="de-DE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 userDrawn="1"/>
        </p:nvSpPr>
        <p:spPr>
          <a:xfrm>
            <a:off x="689142" y="2744373"/>
            <a:ext cx="14474010" cy="369944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Gutachter Berufsakademie: Max Mustermann, ggf. Firma	</a:t>
            </a:r>
            <a:r>
              <a:rPr lang="de-DE" sz="1800" b="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de-DE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Gutachter Praxispartner: Max Mustermann, ggf. Firma</a:t>
            </a:r>
            <a:endParaRPr lang="de-DE" sz="1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D23D57FB-1DFB-4B80-81B8-A7406AC3F3D1}"/>
              </a:ext>
            </a:extLst>
          </p:cNvPr>
          <p:cNvSpPr/>
          <p:nvPr userDrawn="1"/>
        </p:nvSpPr>
        <p:spPr>
          <a:xfrm>
            <a:off x="7345559" y="26157517"/>
            <a:ext cx="2326302" cy="2880400"/>
          </a:xfrm>
          <a:prstGeom prst="rect">
            <a:avLst/>
          </a:prstGeom>
          <a:blipFill dpi="0" rotWithShape="1">
            <a:blip r:embed="rId2"/>
            <a:srcRect/>
            <a:stretch>
              <a:fillRect l="-10000" r="-10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B653712E-A1A0-4C28-8AFA-E74118791C3D}"/>
              </a:ext>
            </a:extLst>
          </p:cNvPr>
          <p:cNvSpPr/>
          <p:nvPr userDrawn="1"/>
        </p:nvSpPr>
        <p:spPr>
          <a:xfrm>
            <a:off x="2705479" y="26113795"/>
            <a:ext cx="1440000" cy="1440000"/>
          </a:xfrm>
          <a:prstGeom prst="rect">
            <a:avLst/>
          </a:prstGeom>
          <a:blipFill dpi="0" rotWithShape="1">
            <a:blip r:embed="rId3"/>
            <a:srcRect/>
            <a:stretch>
              <a:fillRect l="5000" r="5000"/>
            </a:stretch>
          </a:blip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18" name="Textfeld 17"/>
          <p:cNvSpPr txBox="1"/>
          <p:nvPr userDrawn="1"/>
        </p:nvSpPr>
        <p:spPr>
          <a:xfrm>
            <a:off x="1733244" y="28042577"/>
            <a:ext cx="3384470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pPr algn="ctr"/>
            <a:r>
              <a:rPr lang="de-DE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Anschrift</a:t>
            </a:r>
          </a:p>
          <a:p>
            <a:pPr algn="ctr"/>
            <a:r>
              <a:rPr lang="de-DE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PLZ</a:t>
            </a:r>
            <a:r>
              <a:rPr lang="de-DE" sz="2000" b="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Ort</a:t>
            </a:r>
            <a:endParaRPr lang="de-DE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18"/>
          <p:cNvSpPr txBox="1"/>
          <p:nvPr userDrawn="1"/>
        </p:nvSpPr>
        <p:spPr>
          <a:xfrm>
            <a:off x="9900041" y="26157517"/>
            <a:ext cx="252159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Name, Vorname</a:t>
            </a:r>
          </a:p>
        </p:txBody>
      </p:sp>
      <p:sp>
        <p:nvSpPr>
          <p:cNvPr id="20" name="Textfeld 19"/>
          <p:cNvSpPr txBox="1"/>
          <p:nvPr userDrawn="1"/>
        </p:nvSpPr>
        <p:spPr>
          <a:xfrm>
            <a:off x="9900041" y="26661587"/>
            <a:ext cx="252159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Ggf. Werdegang</a:t>
            </a:r>
          </a:p>
        </p:txBody>
      </p:sp>
      <p:sp>
        <p:nvSpPr>
          <p:cNvPr id="22" name="Textfeld 21"/>
          <p:cNvSpPr txBox="1"/>
          <p:nvPr userDrawn="1"/>
        </p:nvSpPr>
        <p:spPr>
          <a:xfrm>
            <a:off x="1018690" y="4338487"/>
            <a:ext cx="19145740" cy="2016548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r>
              <a:rPr lang="de-DE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Hier werden in geeigneter Weise durch Text und Abbildungen die erarbeiteten Probleme, Lösungsvorschläge und erreichte Ergebnisse dargestellt.</a:t>
            </a:r>
          </a:p>
          <a:p>
            <a:endParaRPr lang="de-DE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ACHTUNG – Für den Studiengang Labor- und Verfahrenstechnik ist das Seitenformat  entsprechend der</a:t>
            </a:r>
            <a:r>
              <a:rPr lang="de-DE" sz="25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nachfolgenden Angaben anzupassen. Danke</a:t>
            </a:r>
            <a:endParaRPr lang="de-DE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690" y="6763221"/>
            <a:ext cx="10555156" cy="4632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4070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U_VG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13701920" y="26157517"/>
            <a:ext cx="7684879" cy="1440270"/>
          </a:xfrm>
          <a:prstGeom prst="rect">
            <a:avLst/>
          </a:prstGeom>
          <a:solidFill>
            <a:srgbClr val="368C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rtlCol="0" anchor="ctr"/>
          <a:lstStyle/>
          <a:p>
            <a:pPr algn="ctr"/>
            <a:endParaRPr lang="de-DE"/>
          </a:p>
        </p:txBody>
      </p:sp>
      <p:grpSp>
        <p:nvGrpSpPr>
          <p:cNvPr id="10" name="Gruppieren 9"/>
          <p:cNvGrpSpPr/>
          <p:nvPr userDrawn="1"/>
        </p:nvGrpSpPr>
        <p:grpSpPr>
          <a:xfrm>
            <a:off x="13991872" y="26350512"/>
            <a:ext cx="7104974" cy="1054609"/>
            <a:chOff x="13991872" y="26255068"/>
            <a:chExt cx="7104974" cy="1054609"/>
          </a:xfrm>
        </p:grpSpPr>
        <p:sp>
          <p:nvSpPr>
            <p:cNvPr id="11" name="Textfeld 10"/>
            <p:cNvSpPr txBox="1"/>
            <p:nvPr userDrawn="1"/>
          </p:nvSpPr>
          <p:spPr>
            <a:xfrm>
              <a:off x="13991872" y="26255068"/>
              <a:ext cx="7104974" cy="550539"/>
            </a:xfrm>
            <a:prstGeom prst="rect">
              <a:avLst/>
            </a:prstGeom>
            <a:noFill/>
          </p:spPr>
          <p:txBody>
            <a:bodyPr wrap="square" lIns="92049" tIns="46023" rIns="92049" bIns="46023" rtlCol="0">
              <a:spAutoFit/>
            </a:bodyPr>
            <a:lstStyle/>
            <a:p>
              <a:r>
                <a:rPr lang="de-DE" sz="3000" dirty="0">
                  <a:solidFill>
                    <a:schemeClr val="bg1"/>
                  </a:solidFill>
                  <a:latin typeface="Source Sans Pro Black" panose="020B0803030403020204" pitchFamily="34" charset="0"/>
                </a:rPr>
                <a:t>Versorgungs- und Gebäudetechnik</a:t>
              </a:r>
            </a:p>
          </p:txBody>
        </p:sp>
        <p:sp>
          <p:nvSpPr>
            <p:cNvPr id="12" name="Textfeld 11"/>
            <p:cNvSpPr txBox="1"/>
            <p:nvPr userDrawn="1"/>
          </p:nvSpPr>
          <p:spPr>
            <a:xfrm>
              <a:off x="13991872" y="26751700"/>
              <a:ext cx="7104974" cy="557977"/>
            </a:xfrm>
            <a:prstGeom prst="rect">
              <a:avLst/>
            </a:prstGeom>
            <a:noFill/>
          </p:spPr>
          <p:txBody>
            <a:bodyPr wrap="square" lIns="92049" tIns="46023" rIns="92049" bIns="46023" rtlCol="0">
              <a:spAutoFit/>
            </a:bodyPr>
            <a:lstStyle/>
            <a:p>
              <a:r>
                <a:rPr lang="de-DE" sz="3000" dirty="0">
                  <a:solidFill>
                    <a:srgbClr val="09497D"/>
                  </a:solidFill>
                  <a:latin typeface="Source Sans Pro Black" panose="020B0803030403020204" pitchFamily="34" charset="0"/>
                </a:rPr>
                <a:t>Energie- und Umwelttechnik</a:t>
              </a:r>
            </a:p>
          </p:txBody>
        </p:sp>
      </p:grpSp>
      <p:sp>
        <p:nvSpPr>
          <p:cNvPr id="13" name="Textfeld 12"/>
          <p:cNvSpPr txBox="1"/>
          <p:nvPr userDrawn="1"/>
        </p:nvSpPr>
        <p:spPr>
          <a:xfrm>
            <a:off x="684010" y="647974"/>
            <a:ext cx="14474010" cy="1324051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4000" b="1" dirty="0">
                <a:solidFill>
                  <a:srgbClr val="09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Thema der Arbeit, welches in der Schriftgröße ggf. anzupassen ist, damit es auf zwei Zeilen passt</a:t>
            </a:r>
          </a:p>
        </p:txBody>
      </p:sp>
      <p:sp>
        <p:nvSpPr>
          <p:cNvPr id="14" name="Textfeld 13"/>
          <p:cNvSpPr txBox="1"/>
          <p:nvPr userDrawn="1"/>
        </p:nvSpPr>
        <p:spPr>
          <a:xfrm>
            <a:off x="684010" y="2178187"/>
            <a:ext cx="14474010" cy="523832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Bachelorarbeit von Max Mustermann - Kurs 6EU15-1</a:t>
            </a:r>
            <a:endParaRPr lang="de-DE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 userDrawn="1"/>
        </p:nvSpPr>
        <p:spPr>
          <a:xfrm>
            <a:off x="689142" y="2744373"/>
            <a:ext cx="14474010" cy="369944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Gutachter Berufsakademie: Max Mustermann, ggf. Firma	</a:t>
            </a:r>
            <a:r>
              <a:rPr lang="de-DE" sz="1800" b="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de-DE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Gutachter Praxispartner: Max Mustermann, ggf. Firma</a:t>
            </a:r>
            <a:endParaRPr lang="de-DE" sz="1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D23D57FB-1DFB-4B80-81B8-A7406AC3F3D1}"/>
              </a:ext>
            </a:extLst>
          </p:cNvPr>
          <p:cNvSpPr/>
          <p:nvPr userDrawn="1"/>
        </p:nvSpPr>
        <p:spPr>
          <a:xfrm>
            <a:off x="7345559" y="26157517"/>
            <a:ext cx="2326302" cy="2880400"/>
          </a:xfrm>
          <a:prstGeom prst="rect">
            <a:avLst/>
          </a:prstGeom>
          <a:blipFill dpi="0" rotWithShape="1">
            <a:blip r:embed="rId2"/>
            <a:srcRect/>
            <a:stretch>
              <a:fillRect l="-10000" r="-10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B653712E-A1A0-4C28-8AFA-E74118791C3D}"/>
              </a:ext>
            </a:extLst>
          </p:cNvPr>
          <p:cNvSpPr/>
          <p:nvPr userDrawn="1"/>
        </p:nvSpPr>
        <p:spPr>
          <a:xfrm>
            <a:off x="2705479" y="26113795"/>
            <a:ext cx="1440000" cy="1440000"/>
          </a:xfrm>
          <a:prstGeom prst="rect">
            <a:avLst/>
          </a:prstGeom>
          <a:blipFill dpi="0" rotWithShape="1">
            <a:blip r:embed="rId3"/>
            <a:srcRect/>
            <a:stretch>
              <a:fillRect l="5000" r="5000"/>
            </a:stretch>
          </a:blip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18" name="Textfeld 17"/>
          <p:cNvSpPr txBox="1"/>
          <p:nvPr userDrawn="1"/>
        </p:nvSpPr>
        <p:spPr>
          <a:xfrm>
            <a:off x="1733244" y="28042577"/>
            <a:ext cx="3384470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pPr algn="ctr"/>
            <a:r>
              <a:rPr lang="de-DE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Anschrift</a:t>
            </a:r>
          </a:p>
          <a:p>
            <a:pPr algn="ctr"/>
            <a:r>
              <a:rPr lang="de-DE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PLZ</a:t>
            </a:r>
            <a:r>
              <a:rPr lang="de-DE" sz="2000" b="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Ort</a:t>
            </a:r>
            <a:endParaRPr lang="de-DE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18"/>
          <p:cNvSpPr txBox="1"/>
          <p:nvPr userDrawn="1"/>
        </p:nvSpPr>
        <p:spPr>
          <a:xfrm>
            <a:off x="9900041" y="26157517"/>
            <a:ext cx="252159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Name, Vorname</a:t>
            </a:r>
          </a:p>
        </p:txBody>
      </p:sp>
      <p:sp>
        <p:nvSpPr>
          <p:cNvPr id="20" name="Textfeld 19"/>
          <p:cNvSpPr txBox="1"/>
          <p:nvPr userDrawn="1"/>
        </p:nvSpPr>
        <p:spPr>
          <a:xfrm>
            <a:off x="9900041" y="26661587"/>
            <a:ext cx="252159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Ggf. Werdegang</a:t>
            </a:r>
          </a:p>
        </p:txBody>
      </p:sp>
      <p:sp>
        <p:nvSpPr>
          <p:cNvPr id="21" name="Textfeld 20"/>
          <p:cNvSpPr txBox="1"/>
          <p:nvPr userDrawn="1"/>
        </p:nvSpPr>
        <p:spPr>
          <a:xfrm>
            <a:off x="1018690" y="4338487"/>
            <a:ext cx="19145740" cy="877357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r>
              <a:rPr lang="de-DE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Hier werden in geeigneter Weise durch Text und Abbildungen die erarbeiteten Probleme, Lösungsvorschläge und erreichte Ergebnisse dargestellt.</a:t>
            </a:r>
          </a:p>
        </p:txBody>
      </p:sp>
    </p:spTree>
    <p:extLst>
      <p:ext uri="{BB962C8B-B14F-4D97-AF65-F5344CB8AC3E}">
        <p14:creationId xmlns:p14="http://schemas.microsoft.com/office/powerpoint/2010/main" val="3764365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U_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13701920" y="26157517"/>
            <a:ext cx="7684879" cy="1440270"/>
          </a:xfrm>
          <a:prstGeom prst="rect">
            <a:avLst/>
          </a:prstGeom>
          <a:solidFill>
            <a:srgbClr val="368C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rtlCol="0" anchor="ctr"/>
          <a:lstStyle/>
          <a:p>
            <a:pPr algn="ctr"/>
            <a:endParaRPr lang="de-DE"/>
          </a:p>
        </p:txBody>
      </p:sp>
      <p:grpSp>
        <p:nvGrpSpPr>
          <p:cNvPr id="10" name="Gruppieren 9"/>
          <p:cNvGrpSpPr/>
          <p:nvPr userDrawn="1"/>
        </p:nvGrpSpPr>
        <p:grpSpPr>
          <a:xfrm>
            <a:off x="13991872" y="26350512"/>
            <a:ext cx="7104974" cy="1054609"/>
            <a:chOff x="13991872" y="26255068"/>
            <a:chExt cx="7104974" cy="1054609"/>
          </a:xfrm>
        </p:grpSpPr>
        <p:sp>
          <p:nvSpPr>
            <p:cNvPr id="11" name="Textfeld 10"/>
            <p:cNvSpPr txBox="1"/>
            <p:nvPr userDrawn="1"/>
          </p:nvSpPr>
          <p:spPr>
            <a:xfrm>
              <a:off x="13991872" y="26255068"/>
              <a:ext cx="7104974" cy="550539"/>
            </a:xfrm>
            <a:prstGeom prst="rect">
              <a:avLst/>
            </a:prstGeom>
            <a:noFill/>
          </p:spPr>
          <p:txBody>
            <a:bodyPr wrap="square" lIns="92049" tIns="46023" rIns="92049" bIns="46023" rtlCol="0">
              <a:spAutoFit/>
            </a:bodyPr>
            <a:lstStyle/>
            <a:p>
              <a:r>
                <a:rPr lang="de-DE" sz="3000" dirty="0">
                  <a:solidFill>
                    <a:schemeClr val="bg1"/>
                  </a:solidFill>
                  <a:latin typeface="Source Sans Pro Black" panose="020B0803030403020204" pitchFamily="34" charset="0"/>
                </a:rPr>
                <a:t>Energietechnik</a:t>
              </a:r>
            </a:p>
          </p:txBody>
        </p:sp>
        <p:sp>
          <p:nvSpPr>
            <p:cNvPr id="12" name="Textfeld 11"/>
            <p:cNvSpPr txBox="1"/>
            <p:nvPr userDrawn="1"/>
          </p:nvSpPr>
          <p:spPr>
            <a:xfrm>
              <a:off x="13991872" y="26751700"/>
              <a:ext cx="7104974" cy="557977"/>
            </a:xfrm>
            <a:prstGeom prst="rect">
              <a:avLst/>
            </a:prstGeom>
            <a:noFill/>
          </p:spPr>
          <p:txBody>
            <a:bodyPr wrap="square" lIns="92049" tIns="46023" rIns="92049" bIns="46023" rtlCol="0">
              <a:spAutoFit/>
            </a:bodyPr>
            <a:lstStyle/>
            <a:p>
              <a:r>
                <a:rPr lang="de-DE" sz="3000" dirty="0">
                  <a:solidFill>
                    <a:srgbClr val="09497D"/>
                  </a:solidFill>
                  <a:latin typeface="Source Sans Pro Black" panose="020B0803030403020204" pitchFamily="34" charset="0"/>
                </a:rPr>
                <a:t>Energie- und Umwelttechnik</a:t>
              </a:r>
            </a:p>
          </p:txBody>
        </p:sp>
      </p:grpSp>
      <p:sp>
        <p:nvSpPr>
          <p:cNvPr id="13" name="Textfeld 12"/>
          <p:cNvSpPr txBox="1"/>
          <p:nvPr userDrawn="1"/>
        </p:nvSpPr>
        <p:spPr>
          <a:xfrm>
            <a:off x="684010" y="647974"/>
            <a:ext cx="14474010" cy="1324051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4000" b="1" dirty="0">
                <a:solidFill>
                  <a:srgbClr val="09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Thema der Arbeit, welches in der Schriftgröße ggf. anzupassen ist, damit es auf zwei Zeilen passt</a:t>
            </a:r>
          </a:p>
        </p:txBody>
      </p:sp>
      <p:sp>
        <p:nvSpPr>
          <p:cNvPr id="14" name="Textfeld 13"/>
          <p:cNvSpPr txBox="1"/>
          <p:nvPr userDrawn="1"/>
        </p:nvSpPr>
        <p:spPr>
          <a:xfrm>
            <a:off x="684010" y="2178187"/>
            <a:ext cx="14474010" cy="523832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Bachelorarbeit von Max Mustermann - Kurs 6EU15-1</a:t>
            </a:r>
            <a:endParaRPr lang="de-DE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 userDrawn="1"/>
        </p:nvSpPr>
        <p:spPr>
          <a:xfrm>
            <a:off x="689142" y="2744373"/>
            <a:ext cx="14474010" cy="369944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Gutachter Berufsakademie: Max Mustermann, ggf. Firma	</a:t>
            </a:r>
            <a:r>
              <a:rPr lang="de-DE" sz="1800" b="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de-DE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Gutachter Praxispartner: Max Mustermann, ggf. Firma</a:t>
            </a:r>
            <a:endParaRPr lang="de-DE" sz="1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D23D57FB-1DFB-4B80-81B8-A7406AC3F3D1}"/>
              </a:ext>
            </a:extLst>
          </p:cNvPr>
          <p:cNvSpPr/>
          <p:nvPr userDrawn="1"/>
        </p:nvSpPr>
        <p:spPr>
          <a:xfrm>
            <a:off x="7345559" y="26157517"/>
            <a:ext cx="2326302" cy="2880400"/>
          </a:xfrm>
          <a:prstGeom prst="rect">
            <a:avLst/>
          </a:prstGeom>
          <a:blipFill dpi="0" rotWithShape="1">
            <a:blip r:embed="rId2"/>
            <a:srcRect/>
            <a:stretch>
              <a:fillRect l="-10000" r="-10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B653712E-A1A0-4C28-8AFA-E74118791C3D}"/>
              </a:ext>
            </a:extLst>
          </p:cNvPr>
          <p:cNvSpPr/>
          <p:nvPr userDrawn="1"/>
        </p:nvSpPr>
        <p:spPr>
          <a:xfrm>
            <a:off x="2705479" y="26113795"/>
            <a:ext cx="1440000" cy="1440000"/>
          </a:xfrm>
          <a:prstGeom prst="rect">
            <a:avLst/>
          </a:prstGeom>
          <a:blipFill dpi="0" rotWithShape="1">
            <a:blip r:embed="rId3"/>
            <a:srcRect/>
            <a:stretch>
              <a:fillRect l="5000" r="5000"/>
            </a:stretch>
          </a:blip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18" name="Textfeld 17"/>
          <p:cNvSpPr txBox="1"/>
          <p:nvPr userDrawn="1"/>
        </p:nvSpPr>
        <p:spPr>
          <a:xfrm>
            <a:off x="1733244" y="28042577"/>
            <a:ext cx="3384470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pPr algn="ctr"/>
            <a:r>
              <a:rPr lang="de-DE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Anschrift</a:t>
            </a:r>
          </a:p>
          <a:p>
            <a:pPr algn="ctr"/>
            <a:r>
              <a:rPr lang="de-DE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PLZ</a:t>
            </a:r>
            <a:r>
              <a:rPr lang="de-DE" sz="2000" b="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Ort</a:t>
            </a:r>
            <a:endParaRPr lang="de-DE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18"/>
          <p:cNvSpPr txBox="1"/>
          <p:nvPr userDrawn="1"/>
        </p:nvSpPr>
        <p:spPr>
          <a:xfrm>
            <a:off x="9900041" y="26157517"/>
            <a:ext cx="252159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Name, Vorname</a:t>
            </a:r>
          </a:p>
        </p:txBody>
      </p:sp>
      <p:sp>
        <p:nvSpPr>
          <p:cNvPr id="20" name="Textfeld 19"/>
          <p:cNvSpPr txBox="1"/>
          <p:nvPr userDrawn="1"/>
        </p:nvSpPr>
        <p:spPr>
          <a:xfrm>
            <a:off x="9900041" y="26661587"/>
            <a:ext cx="252159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de-DE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Ggf. Werdegang</a:t>
            </a:r>
          </a:p>
        </p:txBody>
      </p:sp>
      <p:sp>
        <p:nvSpPr>
          <p:cNvPr id="21" name="Textfeld 20"/>
          <p:cNvSpPr txBox="1"/>
          <p:nvPr userDrawn="1"/>
        </p:nvSpPr>
        <p:spPr>
          <a:xfrm>
            <a:off x="1018690" y="4338487"/>
            <a:ext cx="19145740" cy="877357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r>
              <a:rPr lang="de-DE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Hier werden in geeigneter Weise durch Text und Abbildungen die erarbeiteten Probleme, Lösungsvorschläge und erreichte Ergebnisse dargestellt.</a:t>
            </a:r>
          </a:p>
        </p:txBody>
      </p:sp>
    </p:spTree>
    <p:extLst>
      <p:ext uri="{BB962C8B-B14F-4D97-AF65-F5344CB8AC3E}">
        <p14:creationId xmlns:p14="http://schemas.microsoft.com/office/powerpoint/2010/main" val="986326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-36558" y="25653447"/>
            <a:ext cx="20734918" cy="39919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rtlCol="0" anchor="ctr"/>
          <a:lstStyle/>
          <a:p>
            <a:pPr algn="ctr"/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7970" y="28101787"/>
            <a:ext cx="4779452" cy="1008000"/>
          </a:xfrm>
          <a:prstGeom prst="rect">
            <a:avLst/>
          </a:prstGeom>
        </p:spPr>
      </p:pic>
      <p:sp>
        <p:nvSpPr>
          <p:cNvPr id="9" name="Rechteck 8"/>
          <p:cNvSpPr/>
          <p:nvPr userDrawn="1"/>
        </p:nvSpPr>
        <p:spPr>
          <a:xfrm>
            <a:off x="-64439" y="0"/>
            <a:ext cx="15839029" cy="34473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49" tIns="46023" rIns="92049" bIns="46023" rtlCol="0" anchor="ctr"/>
          <a:lstStyle/>
          <a:p>
            <a:pPr algn="ctr"/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1101" y="634561"/>
            <a:ext cx="4349378" cy="2178276"/>
          </a:xfrm>
          <a:prstGeom prst="rect">
            <a:avLst/>
          </a:prstGeom>
        </p:spPr>
      </p:pic>
      <p:sp>
        <p:nvSpPr>
          <p:cNvPr id="12" name="Textfeld 11"/>
          <p:cNvSpPr txBox="1"/>
          <p:nvPr userDrawn="1"/>
        </p:nvSpPr>
        <p:spPr>
          <a:xfrm>
            <a:off x="-9685430" y="634561"/>
            <a:ext cx="9204950" cy="3478487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THEMA</a:t>
            </a:r>
            <a:endParaRPr lang="de-DE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buFontTx/>
              <a:buNone/>
            </a:pPr>
            <a:r>
              <a:rPr lang="de-DE" sz="3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Thema sollte zwei Zeilen nicht überschreiten. </a:t>
            </a:r>
            <a:r>
              <a:rPr lang="de-DE" sz="3000" i="1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gegebenen Inhalte dienen als Beispiel und müssen im Folienmaster bearbeitet werden.</a:t>
            </a:r>
          </a:p>
          <a:p>
            <a:pPr marL="0" indent="0" algn="l">
              <a:buFontTx/>
              <a:buNone/>
            </a:pPr>
            <a:endParaRPr lang="de-DE" sz="3000" i="1" baseline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buFontTx/>
              <a:buNone/>
            </a:pPr>
            <a:r>
              <a:rPr lang="de-DE" sz="3000" i="1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Angaben zu den Gutachtern haben der Themenbestätigung zu entsprechen.</a:t>
            </a:r>
            <a:endParaRPr lang="de-DE" sz="30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 userDrawn="1"/>
        </p:nvSpPr>
        <p:spPr>
          <a:xfrm>
            <a:off x="21854950" y="634561"/>
            <a:ext cx="12373390" cy="3478487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Grundsätzlicher Hinweis</a:t>
            </a:r>
            <a:endParaRPr lang="de-DE" sz="30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de-DE" sz="30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</a:t>
            </a:r>
            <a:r>
              <a:rPr lang="de-DE" sz="3000" b="1" i="1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Rechte Maustaste auf Folienvorschau </a:t>
            </a:r>
            <a:r>
              <a:rPr lang="de-DE" sz="3000" b="1" i="1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Layout der Studienrichtung auswählen.</a:t>
            </a:r>
            <a:endParaRPr lang="de-DE" sz="30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buFontTx/>
              <a:buNone/>
            </a:pPr>
            <a:endParaRPr lang="de-DE" sz="30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buFontTx/>
              <a:buNone/>
            </a:pPr>
            <a:r>
              <a:rPr lang="de-DE" sz="3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Masterfolie mit den grauen Streifen, sowie den 2 Logos bleibt unverändert. Anpassungen werden nur in den Layout-Folien</a:t>
            </a:r>
            <a:r>
              <a:rPr lang="de-DE" sz="3000" i="1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der Studienrichtungen durchgeführt.</a:t>
            </a:r>
            <a:endParaRPr lang="de-DE" sz="30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 userDrawn="1"/>
        </p:nvSpPr>
        <p:spPr>
          <a:xfrm>
            <a:off x="22007350" y="26037899"/>
            <a:ext cx="12373390" cy="1631828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Grundsätzlicher Hinweis</a:t>
            </a:r>
            <a:endParaRPr lang="de-DE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buFontTx/>
              <a:buNone/>
            </a:pPr>
            <a:r>
              <a:rPr lang="de-DE" sz="3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farbige Streifen mit den Bezeichnungen</a:t>
            </a:r>
            <a:r>
              <a:rPr lang="de-DE" sz="3000" i="1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Studiengang/Studienrichtung bleibt in den Layout-Folien unverändert.</a:t>
            </a:r>
            <a:endParaRPr lang="de-DE" sz="30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feld 12"/>
          <p:cNvSpPr txBox="1"/>
          <p:nvPr userDrawn="1"/>
        </p:nvSpPr>
        <p:spPr>
          <a:xfrm>
            <a:off x="-9685430" y="26037899"/>
            <a:ext cx="9204950" cy="2555157"/>
          </a:xfrm>
          <a:prstGeom prst="rect">
            <a:avLst/>
          </a:prstGeom>
          <a:noFill/>
        </p:spPr>
        <p:txBody>
          <a:bodyPr wrap="square" lIns="92049" tIns="46023" rIns="92049" bIns="46023" rtlCol="0">
            <a:spAutoFit/>
          </a:bodyPr>
          <a:lstStyle/>
          <a:p>
            <a:pPr algn="l"/>
            <a:r>
              <a:rPr lang="de-DE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Praxispartner und Student/in</a:t>
            </a:r>
            <a:endParaRPr lang="de-DE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buFontTx/>
              <a:buNone/>
            </a:pPr>
            <a:r>
              <a:rPr lang="de-DE" sz="3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Platzierung von Logo/Adresse Praxispartner sowie Foto und ggf. Werdegang sollte optisch ansprechend erfolgen. Schriftgrößen dienen der Orientierung.</a:t>
            </a:r>
          </a:p>
        </p:txBody>
      </p:sp>
    </p:spTree>
    <p:extLst>
      <p:ext uri="{BB962C8B-B14F-4D97-AF65-F5344CB8AC3E}">
        <p14:creationId xmlns:p14="http://schemas.microsoft.com/office/powerpoint/2010/main" val="1241266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7" r:id="rId7"/>
    <p:sldLayoutId id="2147483658" r:id="rId8"/>
  </p:sldLayoutIdLst>
  <p:txStyles>
    <p:titleStyle>
      <a:lvl1pPr algn="ctr" defTabSz="2951236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6713" indent="-1106713" algn="l" defTabSz="2951236" rtl="0" eaLnBrk="1" latinLnBrk="0" hangingPunct="1">
        <a:spcBef>
          <a:spcPct val="20000"/>
        </a:spcBef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7880" indent="-922262" algn="l" defTabSz="2951236" rtl="0" eaLnBrk="1" latinLnBrk="0" hangingPunct="1">
        <a:spcBef>
          <a:spcPct val="20000"/>
        </a:spcBef>
        <a:buFont typeface="Arial" panose="020B0604020202020204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2pPr>
      <a:lvl3pPr marL="3689047" indent="-737809" algn="l" defTabSz="2951236" rtl="0" eaLnBrk="1" latinLnBrk="0" hangingPunct="1">
        <a:spcBef>
          <a:spcPct val="20000"/>
        </a:spcBef>
        <a:buFont typeface="Arial" panose="020B0604020202020204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164665" indent="-737809" algn="l" defTabSz="2951236" rtl="0" eaLnBrk="1" latinLnBrk="0" hangingPunct="1">
        <a:spcBef>
          <a:spcPct val="20000"/>
        </a:spcBef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0283" indent="-737809" algn="l" defTabSz="2951236" rtl="0" eaLnBrk="1" latinLnBrk="0" hangingPunct="1">
        <a:spcBef>
          <a:spcPct val="20000"/>
        </a:spcBef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5903" indent="-737809" algn="l" defTabSz="2951236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1522" indent="-737809" algn="l" defTabSz="2951236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67140" indent="-737809" algn="l" defTabSz="2951236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2759" indent="-737809" algn="l" defTabSz="2951236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295123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5620" algn="l" defTabSz="295123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1236" algn="l" defTabSz="295123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6856" algn="l" defTabSz="295123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2477" algn="l" defTabSz="295123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78094" algn="l" defTabSz="295123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3713" algn="l" defTabSz="295123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29330" algn="l" defTabSz="295123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4950" algn="l" defTabSz="295123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Benutzerdefiniert</PresentationFormat>
  <Paragraphs>0</Paragraphs>
  <Slides>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0</vt:i4>
      </vt:variant>
    </vt:vector>
  </HeadingPairs>
  <TitlesOfParts>
    <vt:vector size="5" baseType="lpstr">
      <vt:lpstr>Arial</vt:lpstr>
      <vt:lpstr>Calibri</vt:lpstr>
      <vt:lpstr>Source Sans Pro Black</vt:lpstr>
      <vt:lpstr>Wingdings</vt:lpstr>
      <vt:lpstr>Larissa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Nico Seiler - BA-Riesa</dc:creator>
  <cp:lastModifiedBy>Nico Seiler</cp:lastModifiedBy>
  <cp:revision>38</cp:revision>
  <cp:lastPrinted>2018-04-17T11:28:11Z</cp:lastPrinted>
  <dcterms:created xsi:type="dcterms:W3CDTF">2018-01-08T13:23:30Z</dcterms:created>
  <dcterms:modified xsi:type="dcterms:W3CDTF">2024-07-15T11:10:50Z</dcterms:modified>
</cp:coreProperties>
</file>